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37" r:id="rId4"/>
    <p:sldId id="538" r:id="rId5"/>
    <p:sldId id="539" r:id="rId6"/>
    <p:sldId id="540" r:id="rId7"/>
    <p:sldId id="541" r:id="rId8"/>
    <p:sldId id="542" r:id="rId9"/>
    <p:sldId id="543" r:id="rId10"/>
    <p:sldId id="544" r:id="rId11"/>
    <p:sldId id="545" r:id="rId12"/>
    <p:sldId id="525" r:id="rId13"/>
    <p:sldId id="523" r:id="rId14"/>
    <p:sldId id="531" r:id="rId15"/>
    <p:sldId id="532" r:id="rId16"/>
    <p:sldId id="527" r:id="rId17"/>
    <p:sldId id="529" r:id="rId18"/>
    <p:sldId id="526" r:id="rId19"/>
    <p:sldId id="508" r:id="rId20"/>
    <p:sldId id="511" r:id="rId21"/>
    <p:sldId id="509" r:id="rId22"/>
    <p:sldId id="522" r:id="rId23"/>
    <p:sldId id="513" r:id="rId24"/>
    <p:sldId id="514" r:id="rId25"/>
    <p:sldId id="516" r:id="rId26"/>
    <p:sldId id="515" r:id="rId27"/>
    <p:sldId id="517" r:id="rId28"/>
    <p:sldId id="518" r:id="rId29"/>
    <p:sldId id="519" r:id="rId30"/>
    <p:sldId id="399" r:id="rId31"/>
    <p:sldId id="477"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hyperlink" Target="https://github.com/soyuztechnologies/CAPM_XSA_Training/blob/master/Day%202/NodeJS/VendorMicroService/index.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pixabay.com/en/user-person-people-profile-account-1633249/"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ithub.com/signup?source=login" TargetMode="External"/><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2.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15556-1532-4997-AD2A-249D76DD01D9}"/>
              </a:ext>
            </a:extLst>
          </p:cNvPr>
          <p:cNvSpPr/>
          <p:nvPr/>
        </p:nvSpPr>
        <p:spPr>
          <a:xfrm>
            <a:off x="743526" y="4359563"/>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endParaRPr lang="en-US" dirty="0"/>
          </a:p>
          <a:p>
            <a:pPr algn="ctr"/>
            <a:r>
              <a:rPr lang="en-US" strike="sngStrike" dirty="0"/>
              <a:t>5rex</a:t>
            </a:r>
          </a:p>
        </p:txBody>
      </p:sp>
      <p:sp>
        <p:nvSpPr>
          <p:cNvPr id="3" name="Rectangle 2">
            <a:extLst>
              <a:ext uri="{FF2B5EF4-FFF2-40B4-BE49-F238E27FC236}">
                <a16:creationId xmlns:a16="http://schemas.microsoft.com/office/drawing/2014/main" id="{4B1B9F92-81C2-4C23-A33C-0646EFB666FA}"/>
              </a:ext>
            </a:extLst>
          </p:cNvPr>
          <p:cNvSpPr/>
          <p:nvPr/>
        </p:nvSpPr>
        <p:spPr>
          <a:xfrm>
            <a:off x="5555673" y="4350327"/>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a:p>
            <a:pPr algn="ctr"/>
            <a:endParaRPr lang="en-US" dirty="0"/>
          </a:p>
          <a:p>
            <a:pPr algn="ctr"/>
            <a:r>
              <a:rPr lang="en-US" dirty="0"/>
              <a:t>0rec</a:t>
            </a:r>
          </a:p>
        </p:txBody>
      </p:sp>
      <p:sp>
        <p:nvSpPr>
          <p:cNvPr id="4" name="Rectangle 3">
            <a:extLst>
              <a:ext uri="{FF2B5EF4-FFF2-40B4-BE49-F238E27FC236}">
                <a16:creationId xmlns:a16="http://schemas.microsoft.com/office/drawing/2014/main" id="{B18756C3-630A-4821-AC30-7579078D30AB}"/>
              </a:ext>
            </a:extLst>
          </p:cNvPr>
          <p:cNvSpPr/>
          <p:nvPr/>
        </p:nvSpPr>
        <p:spPr>
          <a:xfrm>
            <a:off x="10012218" y="4581235"/>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a:p>
            <a:pPr algn="ctr"/>
            <a:endParaRPr lang="en-US" dirty="0"/>
          </a:p>
          <a:p>
            <a:pPr algn="ctr"/>
            <a:r>
              <a:rPr lang="en-US" dirty="0"/>
              <a:t>10rec</a:t>
            </a:r>
          </a:p>
        </p:txBody>
      </p:sp>
      <p:sp>
        <p:nvSpPr>
          <p:cNvPr id="5" name="TextBox 4">
            <a:extLst>
              <a:ext uri="{FF2B5EF4-FFF2-40B4-BE49-F238E27FC236}">
                <a16:creationId xmlns:a16="http://schemas.microsoft.com/office/drawing/2014/main" id="{30F1A1F5-F48A-4095-BF62-46A2524A2B9F}"/>
              </a:ext>
            </a:extLst>
          </p:cNvPr>
          <p:cNvSpPr txBox="1"/>
          <p:nvPr/>
        </p:nvSpPr>
        <p:spPr>
          <a:xfrm>
            <a:off x="353291"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6" name="TextBox 5">
            <a:extLst>
              <a:ext uri="{FF2B5EF4-FFF2-40B4-BE49-F238E27FC236}">
                <a16:creationId xmlns:a16="http://schemas.microsoft.com/office/drawing/2014/main" id="{503C7BF7-D9BB-4030-859D-60560DE03835}"/>
              </a:ext>
            </a:extLst>
          </p:cNvPr>
          <p:cNvSpPr txBox="1"/>
          <p:nvPr/>
        </p:nvSpPr>
        <p:spPr>
          <a:xfrm>
            <a:off x="5112326"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7" name="TextBox 6">
            <a:extLst>
              <a:ext uri="{FF2B5EF4-FFF2-40B4-BE49-F238E27FC236}">
                <a16:creationId xmlns:a16="http://schemas.microsoft.com/office/drawing/2014/main" id="{30995272-DA37-4BEF-9FC4-98D6927498FF}"/>
              </a:ext>
            </a:extLst>
          </p:cNvPr>
          <p:cNvSpPr txBox="1"/>
          <p:nvPr/>
        </p:nvSpPr>
        <p:spPr>
          <a:xfrm>
            <a:off x="9548091" y="2882235"/>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8" name="Rectangle 7">
            <a:extLst>
              <a:ext uri="{FF2B5EF4-FFF2-40B4-BE49-F238E27FC236}">
                <a16:creationId xmlns:a16="http://schemas.microsoft.com/office/drawing/2014/main" id="{F43A30D8-90DA-40FE-88D2-59EAB6CCC7B8}"/>
              </a:ext>
            </a:extLst>
          </p:cNvPr>
          <p:cNvSpPr/>
          <p:nvPr/>
        </p:nvSpPr>
        <p:spPr>
          <a:xfrm>
            <a:off x="8552873" y="5135418"/>
            <a:ext cx="877454" cy="72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9" name="Arrow: Curved Left 8">
            <a:extLst>
              <a:ext uri="{FF2B5EF4-FFF2-40B4-BE49-F238E27FC236}">
                <a16:creationId xmlns:a16="http://schemas.microsoft.com/office/drawing/2014/main" id="{45AC5BCF-BEC2-4DF6-9146-79DB4C62CCB1}"/>
              </a:ext>
            </a:extLst>
          </p:cNvPr>
          <p:cNvSpPr/>
          <p:nvPr/>
        </p:nvSpPr>
        <p:spPr>
          <a:xfrm rot="5119209">
            <a:off x="9369429" y="5579214"/>
            <a:ext cx="951346" cy="16348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Right 9">
            <a:extLst>
              <a:ext uri="{FF2B5EF4-FFF2-40B4-BE49-F238E27FC236}">
                <a16:creationId xmlns:a16="http://schemas.microsoft.com/office/drawing/2014/main" id="{0419583A-B25D-416D-9A7D-A5C3EE049190}"/>
              </a:ext>
            </a:extLst>
          </p:cNvPr>
          <p:cNvSpPr/>
          <p:nvPr/>
        </p:nvSpPr>
        <p:spPr>
          <a:xfrm rot="15922399" flipH="1">
            <a:off x="9801490" y="4295359"/>
            <a:ext cx="421456" cy="12099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croll: Vertical 10">
            <a:extLst>
              <a:ext uri="{FF2B5EF4-FFF2-40B4-BE49-F238E27FC236}">
                <a16:creationId xmlns:a16="http://schemas.microsoft.com/office/drawing/2014/main" id="{FA334210-011C-4486-9D71-B811FF071585}"/>
              </a:ext>
            </a:extLst>
          </p:cNvPr>
          <p:cNvSpPr/>
          <p:nvPr/>
        </p:nvSpPr>
        <p:spPr>
          <a:xfrm>
            <a:off x="743526" y="4495"/>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Key id</a:t>
            </a:r>
          </a:p>
          <a:p>
            <a:pPr algn="ctr"/>
            <a:r>
              <a:rPr lang="en-US" dirty="0"/>
              <a:t>Sal, </a:t>
            </a:r>
            <a:r>
              <a:rPr lang="en-US" dirty="0" err="1"/>
              <a:t>curr</a:t>
            </a:r>
            <a:endParaRPr lang="en-US" dirty="0"/>
          </a:p>
          <a:p>
            <a:pPr algn="ctr"/>
            <a:r>
              <a:rPr lang="en-US" dirty="0"/>
              <a:t>}</a:t>
            </a:r>
          </a:p>
        </p:txBody>
      </p:sp>
      <p:sp>
        <p:nvSpPr>
          <p:cNvPr id="12" name="TextBox 11">
            <a:extLst>
              <a:ext uri="{FF2B5EF4-FFF2-40B4-BE49-F238E27FC236}">
                <a16:creationId xmlns:a16="http://schemas.microsoft.com/office/drawing/2014/main" id="{62985DDE-6EF3-4EC6-92C0-55420C6748C4}"/>
              </a:ext>
            </a:extLst>
          </p:cNvPr>
          <p:cNvSpPr txBox="1"/>
          <p:nvPr/>
        </p:nvSpPr>
        <p:spPr>
          <a:xfrm>
            <a:off x="2567709" y="591066"/>
            <a:ext cx="2133600" cy="923330"/>
          </a:xfrm>
          <a:prstGeom prst="rect">
            <a:avLst/>
          </a:prstGeom>
          <a:noFill/>
        </p:spPr>
        <p:txBody>
          <a:bodyPr wrap="square" rtlCol="0">
            <a:spAutoFit/>
          </a:bodyPr>
          <a:lstStyle/>
          <a:p>
            <a:r>
              <a:rPr lang="en-US" dirty="0"/>
              <a:t>Design time object</a:t>
            </a:r>
          </a:p>
          <a:p>
            <a:r>
              <a:rPr lang="en-US" dirty="0"/>
              <a:t>Package</a:t>
            </a:r>
          </a:p>
          <a:p>
            <a:r>
              <a:rPr lang="en-US" dirty="0"/>
              <a:t>.cds</a:t>
            </a:r>
          </a:p>
        </p:txBody>
      </p:sp>
      <p:sp>
        <p:nvSpPr>
          <p:cNvPr id="13" name="Arrow: Down 12">
            <a:extLst>
              <a:ext uri="{FF2B5EF4-FFF2-40B4-BE49-F238E27FC236}">
                <a16:creationId xmlns:a16="http://schemas.microsoft.com/office/drawing/2014/main" id="{83175218-FC64-40B8-9757-B296D23B5DC3}"/>
              </a:ext>
            </a:extLst>
          </p:cNvPr>
          <p:cNvSpPr/>
          <p:nvPr/>
        </p:nvSpPr>
        <p:spPr>
          <a:xfrm>
            <a:off x="1431636"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8F1D85-0241-439E-ABF1-7E28CB1F2EF6}"/>
              </a:ext>
            </a:extLst>
          </p:cNvPr>
          <p:cNvSpPr txBox="1"/>
          <p:nvPr/>
        </p:nvSpPr>
        <p:spPr>
          <a:xfrm>
            <a:off x="1865745" y="1773382"/>
            <a:ext cx="1173019" cy="369332"/>
          </a:xfrm>
          <a:prstGeom prst="rect">
            <a:avLst/>
          </a:prstGeom>
          <a:noFill/>
        </p:spPr>
        <p:txBody>
          <a:bodyPr wrap="square" rtlCol="0">
            <a:spAutoFit/>
          </a:bodyPr>
          <a:lstStyle/>
          <a:p>
            <a:r>
              <a:rPr lang="en-US" dirty="0"/>
              <a:t>active</a:t>
            </a:r>
          </a:p>
        </p:txBody>
      </p:sp>
      <p:sp>
        <p:nvSpPr>
          <p:cNvPr id="15" name="Rectangle 14">
            <a:extLst>
              <a:ext uri="{FF2B5EF4-FFF2-40B4-BE49-F238E27FC236}">
                <a16:creationId xmlns:a16="http://schemas.microsoft.com/office/drawing/2014/main" id="{DD8B8D7C-FCB7-461D-8F31-105EEBD645D7}"/>
              </a:ext>
            </a:extLst>
          </p:cNvPr>
          <p:cNvSpPr/>
          <p:nvPr/>
        </p:nvSpPr>
        <p:spPr>
          <a:xfrm>
            <a:off x="339436"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16" name="Scroll: Vertical 15">
            <a:extLst>
              <a:ext uri="{FF2B5EF4-FFF2-40B4-BE49-F238E27FC236}">
                <a16:creationId xmlns:a16="http://schemas.microsoft.com/office/drawing/2014/main" id="{7DA62036-2867-4618-A07C-B89209ABC9F4}"/>
              </a:ext>
            </a:extLst>
          </p:cNvPr>
          <p:cNvSpPr/>
          <p:nvPr/>
        </p:nvSpPr>
        <p:spPr>
          <a:xfrm>
            <a:off x="5213927" y="-52972"/>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17" name="TextBox 16">
            <a:extLst>
              <a:ext uri="{FF2B5EF4-FFF2-40B4-BE49-F238E27FC236}">
                <a16:creationId xmlns:a16="http://schemas.microsoft.com/office/drawing/2014/main" id="{51F296EF-88F4-4FFB-A4CD-BB6253E0E23C}"/>
              </a:ext>
            </a:extLst>
          </p:cNvPr>
          <p:cNvSpPr txBox="1"/>
          <p:nvPr/>
        </p:nvSpPr>
        <p:spPr>
          <a:xfrm>
            <a:off x="7038110" y="533599"/>
            <a:ext cx="2133600" cy="369332"/>
          </a:xfrm>
          <a:prstGeom prst="rect">
            <a:avLst/>
          </a:prstGeom>
          <a:noFill/>
        </p:spPr>
        <p:txBody>
          <a:bodyPr wrap="square" rtlCol="0">
            <a:spAutoFit/>
          </a:bodyPr>
          <a:lstStyle/>
          <a:p>
            <a:r>
              <a:rPr lang="en-US" dirty="0"/>
              <a:t>Design time object</a:t>
            </a:r>
          </a:p>
        </p:txBody>
      </p:sp>
      <p:sp>
        <p:nvSpPr>
          <p:cNvPr id="18" name="Arrow: Down 17">
            <a:extLst>
              <a:ext uri="{FF2B5EF4-FFF2-40B4-BE49-F238E27FC236}">
                <a16:creationId xmlns:a16="http://schemas.microsoft.com/office/drawing/2014/main" id="{DB951B47-18B9-4ECB-91B5-8E395347E0E1}"/>
              </a:ext>
            </a:extLst>
          </p:cNvPr>
          <p:cNvSpPr/>
          <p:nvPr/>
        </p:nvSpPr>
        <p:spPr>
          <a:xfrm>
            <a:off x="5841998"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EC4853-6AA3-443C-9944-9D4A8B924A2A}"/>
              </a:ext>
            </a:extLst>
          </p:cNvPr>
          <p:cNvSpPr txBox="1"/>
          <p:nvPr/>
        </p:nvSpPr>
        <p:spPr>
          <a:xfrm>
            <a:off x="6276107" y="1773382"/>
            <a:ext cx="1173019" cy="369332"/>
          </a:xfrm>
          <a:prstGeom prst="rect">
            <a:avLst/>
          </a:prstGeom>
          <a:noFill/>
        </p:spPr>
        <p:txBody>
          <a:bodyPr wrap="square" rtlCol="0">
            <a:spAutoFit/>
          </a:bodyPr>
          <a:lstStyle/>
          <a:p>
            <a:r>
              <a:rPr lang="en-US" dirty="0"/>
              <a:t>active</a:t>
            </a:r>
          </a:p>
        </p:txBody>
      </p:sp>
      <p:sp>
        <p:nvSpPr>
          <p:cNvPr id="20" name="Rectangle 19">
            <a:extLst>
              <a:ext uri="{FF2B5EF4-FFF2-40B4-BE49-F238E27FC236}">
                <a16:creationId xmlns:a16="http://schemas.microsoft.com/office/drawing/2014/main" id="{5B727D2D-7484-4F77-8338-C7240B6B81D8}"/>
              </a:ext>
            </a:extLst>
          </p:cNvPr>
          <p:cNvSpPr/>
          <p:nvPr/>
        </p:nvSpPr>
        <p:spPr>
          <a:xfrm>
            <a:off x="4749798"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1" name="Scroll: Vertical 20">
            <a:extLst>
              <a:ext uri="{FF2B5EF4-FFF2-40B4-BE49-F238E27FC236}">
                <a16:creationId xmlns:a16="http://schemas.microsoft.com/office/drawing/2014/main" id="{44883320-BEFE-4E6D-BC67-FB4E71137BCE}"/>
              </a:ext>
            </a:extLst>
          </p:cNvPr>
          <p:cNvSpPr/>
          <p:nvPr/>
        </p:nvSpPr>
        <p:spPr>
          <a:xfrm>
            <a:off x="9624291" y="-68783"/>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22" name="TextBox 21">
            <a:extLst>
              <a:ext uri="{FF2B5EF4-FFF2-40B4-BE49-F238E27FC236}">
                <a16:creationId xmlns:a16="http://schemas.microsoft.com/office/drawing/2014/main" id="{8AB78EE8-BC03-441B-840D-AA12977CFB39}"/>
              </a:ext>
            </a:extLst>
          </p:cNvPr>
          <p:cNvSpPr txBox="1"/>
          <p:nvPr/>
        </p:nvSpPr>
        <p:spPr>
          <a:xfrm>
            <a:off x="11448474" y="517788"/>
            <a:ext cx="2133600" cy="369332"/>
          </a:xfrm>
          <a:prstGeom prst="rect">
            <a:avLst/>
          </a:prstGeom>
          <a:noFill/>
        </p:spPr>
        <p:txBody>
          <a:bodyPr wrap="square" rtlCol="0">
            <a:spAutoFit/>
          </a:bodyPr>
          <a:lstStyle/>
          <a:p>
            <a:r>
              <a:rPr lang="en-US" dirty="0"/>
              <a:t>Design time object</a:t>
            </a:r>
          </a:p>
        </p:txBody>
      </p:sp>
      <p:sp>
        <p:nvSpPr>
          <p:cNvPr id="23" name="Arrow: Down 22">
            <a:extLst>
              <a:ext uri="{FF2B5EF4-FFF2-40B4-BE49-F238E27FC236}">
                <a16:creationId xmlns:a16="http://schemas.microsoft.com/office/drawing/2014/main" id="{5CFA3C71-4562-4499-922E-121D3DEAF1FD}"/>
              </a:ext>
            </a:extLst>
          </p:cNvPr>
          <p:cNvSpPr/>
          <p:nvPr/>
        </p:nvSpPr>
        <p:spPr>
          <a:xfrm>
            <a:off x="10245436" y="1443778"/>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0644FE-6200-41E9-AC1C-2778A7084609}"/>
              </a:ext>
            </a:extLst>
          </p:cNvPr>
          <p:cNvSpPr txBox="1"/>
          <p:nvPr/>
        </p:nvSpPr>
        <p:spPr>
          <a:xfrm>
            <a:off x="10679545" y="1727659"/>
            <a:ext cx="1173019" cy="369332"/>
          </a:xfrm>
          <a:prstGeom prst="rect">
            <a:avLst/>
          </a:prstGeom>
          <a:noFill/>
        </p:spPr>
        <p:txBody>
          <a:bodyPr wrap="square" rtlCol="0">
            <a:spAutoFit/>
          </a:bodyPr>
          <a:lstStyle/>
          <a:p>
            <a:r>
              <a:rPr lang="en-US" dirty="0"/>
              <a:t>active</a:t>
            </a:r>
          </a:p>
        </p:txBody>
      </p:sp>
      <p:sp>
        <p:nvSpPr>
          <p:cNvPr id="25" name="Rectangle 24">
            <a:extLst>
              <a:ext uri="{FF2B5EF4-FFF2-40B4-BE49-F238E27FC236}">
                <a16:creationId xmlns:a16="http://schemas.microsoft.com/office/drawing/2014/main" id="{3F05938D-83A9-46B9-8EF8-5C2D6C548ABE}"/>
              </a:ext>
            </a:extLst>
          </p:cNvPr>
          <p:cNvSpPr/>
          <p:nvPr/>
        </p:nvSpPr>
        <p:spPr>
          <a:xfrm>
            <a:off x="9153236" y="2411150"/>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6" name="TextBox 25">
            <a:extLst>
              <a:ext uri="{FF2B5EF4-FFF2-40B4-BE49-F238E27FC236}">
                <a16:creationId xmlns:a16="http://schemas.microsoft.com/office/drawing/2014/main" id="{781E6E8C-0DF5-48E6-AD86-1506AE55E6F5}"/>
              </a:ext>
            </a:extLst>
          </p:cNvPr>
          <p:cNvSpPr txBox="1"/>
          <p:nvPr/>
        </p:nvSpPr>
        <p:spPr>
          <a:xfrm>
            <a:off x="2452254" y="4907269"/>
            <a:ext cx="2133600" cy="646331"/>
          </a:xfrm>
          <a:prstGeom prst="rect">
            <a:avLst/>
          </a:prstGeom>
          <a:noFill/>
        </p:spPr>
        <p:txBody>
          <a:bodyPr wrap="square" rtlCol="0">
            <a:spAutoFit/>
          </a:bodyPr>
          <a:lstStyle/>
          <a:p>
            <a:r>
              <a:rPr lang="en-US" dirty="0"/>
              <a:t>Run time object</a:t>
            </a:r>
          </a:p>
          <a:p>
            <a:r>
              <a:rPr lang="en-US" dirty="0"/>
              <a:t>Schema</a:t>
            </a:r>
          </a:p>
        </p:txBody>
      </p:sp>
    </p:spTree>
    <p:extLst>
      <p:ext uri="{BB962C8B-B14F-4D97-AF65-F5344CB8AC3E}">
        <p14:creationId xmlns:p14="http://schemas.microsoft.com/office/powerpoint/2010/main" val="131611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29E8E-64E7-43F9-A073-EB5A340A06A8}"/>
              </a:ext>
            </a:extLst>
          </p:cNvPr>
          <p:cNvSpPr/>
          <p:nvPr/>
        </p:nvSpPr>
        <p:spPr>
          <a:xfrm>
            <a:off x="4147128" y="4230255"/>
            <a:ext cx="3676073" cy="1801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10 Recs, 100-&gt;150, 250</a:t>
            </a:r>
          </a:p>
          <a:p>
            <a:pPr algn="ctr"/>
            <a:endParaRPr lang="en-US" dirty="0"/>
          </a:p>
          <a:p>
            <a:pPr algn="ctr"/>
            <a:r>
              <a:rPr lang="en-US" dirty="0"/>
              <a:t>Dev team – Schema</a:t>
            </a:r>
          </a:p>
        </p:txBody>
      </p:sp>
      <p:sp>
        <p:nvSpPr>
          <p:cNvPr id="3" name="Rectangle: Rounded Corners 2">
            <a:extLst>
              <a:ext uri="{FF2B5EF4-FFF2-40B4-BE49-F238E27FC236}">
                <a16:creationId xmlns:a16="http://schemas.microsoft.com/office/drawing/2014/main" id="{3A5E7553-E887-4977-858F-6F700CFBCD92}"/>
              </a:ext>
            </a:extLst>
          </p:cNvPr>
          <p:cNvSpPr/>
          <p:nvPr/>
        </p:nvSpPr>
        <p:spPr>
          <a:xfrm>
            <a:off x="4054764" y="1925781"/>
            <a:ext cx="3860799" cy="140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XS Project</a:t>
            </a:r>
          </a:p>
          <a:p>
            <a:pPr algn="ctr"/>
            <a:endParaRPr lang="en-US" dirty="0"/>
          </a:p>
          <a:p>
            <a:pPr algn="ctr"/>
            <a:r>
              <a:rPr lang="en-US" dirty="0" err="1"/>
              <a:t>order.hdbtable</a:t>
            </a:r>
            <a:endParaRPr lang="en-US" dirty="0"/>
          </a:p>
        </p:txBody>
      </p:sp>
      <p:sp>
        <p:nvSpPr>
          <p:cNvPr id="4" name="Arrow: Down 3">
            <a:extLst>
              <a:ext uri="{FF2B5EF4-FFF2-40B4-BE49-F238E27FC236}">
                <a16:creationId xmlns:a16="http://schemas.microsoft.com/office/drawing/2014/main" id="{C3F88012-F4A0-4BF5-9177-13A45C9E3A33}"/>
              </a:ext>
            </a:extLst>
          </p:cNvPr>
          <p:cNvSpPr/>
          <p:nvPr/>
        </p:nvSpPr>
        <p:spPr>
          <a:xfrm>
            <a:off x="5689600" y="3260436"/>
            <a:ext cx="822036" cy="969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D1CAFAA-BA02-47ED-B4C9-9E3328589332}"/>
              </a:ext>
            </a:extLst>
          </p:cNvPr>
          <p:cNvSpPr/>
          <p:nvPr/>
        </p:nvSpPr>
        <p:spPr>
          <a:xfrm>
            <a:off x="4054764" y="431798"/>
            <a:ext cx="3860799" cy="1043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Xsjs</a:t>
            </a:r>
            <a:r>
              <a:rPr lang="en-US" dirty="0"/>
              <a:t>, </a:t>
            </a:r>
            <a:r>
              <a:rPr lang="en-US" dirty="0" err="1"/>
              <a:t>xsodata</a:t>
            </a:r>
            <a:endParaRPr lang="en-US" dirty="0"/>
          </a:p>
        </p:txBody>
      </p:sp>
      <p:sp>
        <p:nvSpPr>
          <p:cNvPr id="6" name="Rectangle: Rounded Corners 5">
            <a:extLst>
              <a:ext uri="{FF2B5EF4-FFF2-40B4-BE49-F238E27FC236}">
                <a16:creationId xmlns:a16="http://schemas.microsoft.com/office/drawing/2014/main" id="{534AFC37-DE9D-4AE7-8DCA-6F94BCD02B70}"/>
              </a:ext>
            </a:extLst>
          </p:cNvPr>
          <p:cNvSpPr/>
          <p:nvPr/>
        </p:nvSpPr>
        <p:spPr>
          <a:xfrm>
            <a:off x="387927" y="240145"/>
            <a:ext cx="1773382" cy="145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Arrow: Right 6">
            <a:extLst>
              <a:ext uri="{FF2B5EF4-FFF2-40B4-BE49-F238E27FC236}">
                <a16:creationId xmlns:a16="http://schemas.microsoft.com/office/drawing/2014/main" id="{E76F93FD-4C55-41EF-B742-E2D4247A771A}"/>
              </a:ext>
            </a:extLst>
          </p:cNvPr>
          <p:cNvSpPr/>
          <p:nvPr/>
        </p:nvSpPr>
        <p:spPr>
          <a:xfrm>
            <a:off x="2161309" y="646546"/>
            <a:ext cx="1893455" cy="461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B7418F6-5E8E-4B84-9661-BBBC450FB2D1}"/>
              </a:ext>
            </a:extLst>
          </p:cNvPr>
          <p:cNvSpPr/>
          <p:nvPr/>
        </p:nvSpPr>
        <p:spPr>
          <a:xfrm>
            <a:off x="5938982" y="1475507"/>
            <a:ext cx="267854" cy="450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5B6642E8-FAE4-43F6-9D55-F8ED1E1F18E4}"/>
              </a:ext>
            </a:extLst>
          </p:cNvPr>
          <p:cNvSpPr/>
          <p:nvPr/>
        </p:nvSpPr>
        <p:spPr>
          <a:xfrm>
            <a:off x="8793018" y="574960"/>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8A403196-04C7-462C-90B6-851C0AF450D9}"/>
              </a:ext>
            </a:extLst>
          </p:cNvPr>
          <p:cNvSpPr/>
          <p:nvPr/>
        </p:nvSpPr>
        <p:spPr>
          <a:xfrm>
            <a:off x="10769600" y="574959"/>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F292B3-95A1-4D4C-9A30-F6BA593C683E}"/>
              </a:ext>
            </a:extLst>
          </p:cNvPr>
          <p:cNvSpPr txBox="1"/>
          <p:nvPr/>
        </p:nvSpPr>
        <p:spPr>
          <a:xfrm>
            <a:off x="7915563" y="3075709"/>
            <a:ext cx="4147128" cy="3416320"/>
          </a:xfrm>
          <a:prstGeom prst="rect">
            <a:avLst/>
          </a:prstGeom>
          <a:noFill/>
        </p:spPr>
        <p:txBody>
          <a:bodyPr wrap="square" rtlCol="0">
            <a:spAutoFit/>
          </a:bodyPr>
          <a:lstStyle/>
          <a:p>
            <a:pPr marL="342900" indent="-342900">
              <a:buAutoNum type="arabicPeriod"/>
            </a:pPr>
            <a:r>
              <a:rPr lang="en-US" dirty="0"/>
              <a:t>Multiple developers working with same schema introduce risk of updating other developer data and cause failure in test.</a:t>
            </a:r>
          </a:p>
          <a:p>
            <a:pPr marL="342900" indent="-342900">
              <a:buAutoNum type="arabicPeriod"/>
            </a:pPr>
            <a:r>
              <a:rPr lang="en-US" dirty="0"/>
              <a:t>We are moving to cloud, in the cloud we have services, services are the only way to communicate with software. HDI service, HANA Deployment Infrastructure service in </a:t>
            </a:r>
            <a:r>
              <a:rPr lang="en-US" dirty="0" err="1"/>
              <a:t>cf</a:t>
            </a:r>
            <a:r>
              <a:rPr lang="en-US" dirty="0"/>
              <a:t> to manage </a:t>
            </a:r>
            <a:r>
              <a:rPr lang="en-US" dirty="0" err="1"/>
              <a:t>db</a:t>
            </a:r>
            <a:r>
              <a:rPr lang="en-US" dirty="0"/>
              <a:t> schema. These new </a:t>
            </a:r>
            <a:r>
              <a:rPr lang="en-US" dirty="0" err="1"/>
              <a:t>db</a:t>
            </a:r>
            <a:r>
              <a:rPr lang="en-US" dirty="0"/>
              <a:t> schema are called HDI Container, Self managed by application.</a:t>
            </a:r>
          </a:p>
        </p:txBody>
      </p:sp>
      <p:sp>
        <p:nvSpPr>
          <p:cNvPr id="12" name="TextBox 11">
            <a:extLst>
              <a:ext uri="{FF2B5EF4-FFF2-40B4-BE49-F238E27FC236}">
                <a16:creationId xmlns:a16="http://schemas.microsoft.com/office/drawing/2014/main" id="{3C9ACA1A-39F3-411B-AA50-059E76795BDC}"/>
              </a:ext>
            </a:extLst>
          </p:cNvPr>
          <p:cNvSpPr txBox="1"/>
          <p:nvPr/>
        </p:nvSpPr>
        <p:spPr>
          <a:xfrm>
            <a:off x="387927" y="2419927"/>
            <a:ext cx="2780146" cy="369332"/>
          </a:xfrm>
          <a:prstGeom prst="rect">
            <a:avLst/>
          </a:prstGeom>
          <a:noFill/>
        </p:spPr>
        <p:txBody>
          <a:bodyPr wrap="square" rtlCol="0">
            <a:spAutoFit/>
          </a:bodyPr>
          <a:lstStyle/>
          <a:p>
            <a:r>
              <a:rPr lang="en-US" dirty="0" err="1"/>
              <a:t>FIN.hdbschema</a:t>
            </a:r>
            <a:endParaRPr lang="en-US" dirty="0"/>
          </a:p>
        </p:txBody>
      </p:sp>
    </p:spTree>
    <p:extLst>
      <p:ext uri="{BB962C8B-B14F-4D97-AF65-F5344CB8AC3E}">
        <p14:creationId xmlns:p14="http://schemas.microsoft.com/office/powerpoint/2010/main" val="1225571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975E2B33-BAA6-68BA-5C12-80C162A41505}"/>
              </a:ext>
            </a:extLst>
          </p:cNvPr>
          <p:cNvSpPr txBox="1"/>
          <p:nvPr/>
        </p:nvSpPr>
        <p:spPr>
          <a:xfrm>
            <a:off x="-136963" y="899721"/>
            <a:ext cx="5452178" cy="6247864"/>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sz="1600" dirty="0"/>
              <a:t>Functions in JavaScript</a:t>
            </a:r>
          </a:p>
          <a:p>
            <a:pPr marL="742950" lvl="1" indent="-285750">
              <a:buClr>
                <a:schemeClr val="tx1"/>
              </a:buClr>
              <a:buFont typeface="Arial" panose="020B0604020202020204" pitchFamily="34" charset="0"/>
              <a:buChar char="•"/>
            </a:pPr>
            <a:r>
              <a:rPr lang="en-US" sz="1600" dirty="0"/>
              <a:t>Asynchronous Behavior of JavaScript</a:t>
            </a:r>
          </a:p>
          <a:p>
            <a:pPr marL="742950" lvl="1" indent="-285750">
              <a:buClr>
                <a:schemeClr val="tx1"/>
              </a:buClr>
              <a:buFont typeface="Arial" panose="020B0604020202020204" pitchFamily="34" charset="0"/>
              <a:buChar char="•"/>
            </a:pPr>
            <a:r>
              <a:rPr lang="en-US" sz="1600" dirty="0"/>
              <a:t>Concept of Events in NodeJS</a:t>
            </a:r>
          </a:p>
          <a:p>
            <a:pPr marL="742950" lvl="1" indent="-285750">
              <a:buClr>
                <a:schemeClr val="tx1"/>
              </a:buClr>
              <a:buFont typeface="Arial" panose="020B0604020202020204" pitchFamily="34" charset="0"/>
              <a:buChar char="•"/>
            </a:pPr>
            <a:r>
              <a:rPr lang="en-US" sz="1600" dirty="0"/>
              <a:t>Introduction to Node Package Manager (NPM)</a:t>
            </a:r>
          </a:p>
          <a:p>
            <a:pPr marL="742950" lvl="1" indent="-285750">
              <a:buClr>
                <a:schemeClr val="tx1"/>
              </a:buClr>
              <a:buFont typeface="Arial" panose="020B0604020202020204" pitchFamily="34" charset="0"/>
              <a:buChar char="•"/>
            </a:pPr>
            <a:r>
              <a:rPr lang="en-US" sz="1600" dirty="0"/>
              <a:t>Accessing the global modules</a:t>
            </a:r>
          </a:p>
          <a:p>
            <a:pPr marL="742950" lvl="1" indent="-285750">
              <a:buClr>
                <a:schemeClr val="tx1"/>
              </a:buClr>
              <a:buFont typeface="Arial" panose="020B0604020202020204" pitchFamily="34" charset="0"/>
              <a:buChar char="•"/>
            </a:pPr>
            <a:r>
              <a:rPr lang="en-US" sz="1600" dirty="0"/>
              <a:t>Steps to Initialize a NodeJS Project</a:t>
            </a:r>
          </a:p>
          <a:p>
            <a:pPr marL="742950" lvl="1" indent="-285750">
              <a:buClr>
                <a:schemeClr val="tx1"/>
              </a:buClr>
              <a:buFont typeface="Arial" panose="020B0604020202020204" pitchFamily="34" charset="0"/>
              <a:buChar char="•"/>
            </a:pPr>
            <a:r>
              <a:rPr lang="en-US" sz="1600" dirty="0"/>
              <a:t>Creating a server using NodeJS and Express module</a:t>
            </a:r>
          </a:p>
          <a:p>
            <a:pPr marL="742950" lvl="1" indent="-285750">
              <a:buClr>
                <a:schemeClr val="tx1"/>
              </a:buClr>
              <a:buFont typeface="Arial" panose="020B0604020202020204" pitchFamily="34" charset="0"/>
              <a:buChar char="•"/>
            </a:pPr>
            <a:r>
              <a:rPr lang="en-US" sz="1600" dirty="0"/>
              <a:t>Creating Microservice using NodeJS</a:t>
            </a:r>
          </a:p>
          <a:p>
            <a:pPr marL="742950" lvl="1" indent="-285750">
              <a:buClr>
                <a:schemeClr val="tx1"/>
              </a:buClr>
              <a:buFont typeface="Arial" panose="020B0604020202020204" pitchFamily="34" charset="0"/>
              <a:buChar char="•"/>
            </a:pPr>
            <a:r>
              <a:rPr lang="en-US" sz="1600" dirty="0"/>
              <a:t>Introduction to SAP HANA Cloud</a:t>
            </a:r>
          </a:p>
          <a:p>
            <a:pPr marL="742950" lvl="1" indent="-285750">
              <a:buClr>
                <a:schemeClr val="tx1"/>
              </a:buClr>
              <a:buFont typeface="Arial" panose="020B0604020202020204" pitchFamily="34" charset="0"/>
              <a:buChar char="•"/>
            </a:pPr>
            <a:r>
              <a:rPr lang="en-US" sz="1600" dirty="0"/>
              <a:t>Instances and Service in HANA Cloud</a:t>
            </a:r>
          </a:p>
          <a:p>
            <a:pPr marL="742950" lvl="1" indent="-285750">
              <a:buClr>
                <a:schemeClr val="tx1"/>
              </a:buClr>
              <a:buFont typeface="Arial" panose="020B0604020202020204" pitchFamily="34" charset="0"/>
              <a:buChar char="•"/>
            </a:pPr>
            <a:r>
              <a:rPr lang="en-US" sz="1600" dirty="0"/>
              <a:t>Difference between SAP HANA Cloud and On-Premise</a:t>
            </a:r>
          </a:p>
          <a:p>
            <a:pPr marL="742950" lvl="1" indent="-285750">
              <a:buClr>
                <a:schemeClr val="tx1"/>
              </a:buClr>
              <a:buFont typeface="Arial" panose="020B0604020202020204" pitchFamily="34" charset="0"/>
              <a:buChar char="•"/>
            </a:pPr>
            <a:r>
              <a:rPr lang="en-US" sz="1600" dirty="0"/>
              <a:t>Understanding the concept of HDI containers</a:t>
            </a:r>
          </a:p>
          <a:p>
            <a:pPr marL="742950" lvl="1" indent="-285750">
              <a:buClr>
                <a:schemeClr val="tx1"/>
              </a:buClr>
              <a:buFont typeface="Arial" panose="020B0604020202020204" pitchFamily="34" charset="0"/>
              <a:buChar char="•"/>
            </a:pPr>
            <a:r>
              <a:rPr lang="en-US" sz="1600" dirty="0"/>
              <a:t>Introduction to SAP CAP</a:t>
            </a:r>
          </a:p>
          <a:p>
            <a:pPr marL="742950" lvl="1" indent="-285750">
              <a:buClr>
                <a:schemeClr val="tx1"/>
              </a:buClr>
              <a:buFont typeface="Arial" panose="020B0604020202020204" pitchFamily="34" charset="0"/>
              <a:buChar char="•"/>
            </a:pPr>
            <a:r>
              <a:rPr lang="en-US" sz="1600" dirty="0"/>
              <a:t>SAP CAP Architecture</a:t>
            </a:r>
          </a:p>
          <a:p>
            <a:pPr marL="742950" lvl="1" indent="-285750">
              <a:buClr>
                <a:schemeClr val="tx1"/>
              </a:buClr>
              <a:buFont typeface="Arial" panose="020B0604020202020204" pitchFamily="34" charset="0"/>
              <a:buChar char="•"/>
            </a:pPr>
            <a:r>
              <a:rPr lang="en-US" sz="1600" dirty="0"/>
              <a:t>Why we use SAP CAP</a:t>
            </a:r>
          </a:p>
          <a:p>
            <a:pPr marL="742950" lvl="1" indent="-285750">
              <a:buClr>
                <a:schemeClr val="tx1"/>
              </a:buClr>
              <a:buFont typeface="Arial" panose="020B0604020202020204" pitchFamily="34" charset="0"/>
              <a:buChar char="•"/>
            </a:pPr>
            <a:r>
              <a:rPr lang="en-US" sz="1600" dirty="0"/>
              <a:t>Create the Dev Space for CAP Development</a:t>
            </a:r>
          </a:p>
          <a:p>
            <a:pPr marL="742950" lvl="1" indent="-285750">
              <a:buClr>
                <a:schemeClr val="tx1"/>
              </a:buClr>
              <a:buFont typeface="Arial" panose="020B0604020202020204" pitchFamily="34" charset="0"/>
              <a:buChar char="•"/>
            </a:pPr>
            <a:r>
              <a:rPr lang="en-US" sz="1600" dirty="0"/>
              <a:t>Creating our First CAPM project</a:t>
            </a:r>
          </a:p>
          <a:p>
            <a:pPr marL="742950" lvl="1" indent="-285750">
              <a:buClr>
                <a:schemeClr val="tx1"/>
              </a:buClr>
              <a:buFont typeface="Arial" panose="020B0604020202020204" pitchFamily="34" charset="0"/>
              <a:buChar char="•"/>
            </a:pPr>
            <a:r>
              <a:rPr lang="en-US" sz="1600" dirty="0"/>
              <a:t>Configuring the project for HANA specific development</a:t>
            </a:r>
          </a:p>
          <a:p>
            <a:pPr marL="742950" lvl="1" indent="-285750">
              <a:buClr>
                <a:schemeClr val="tx1"/>
              </a:buClr>
              <a:buFont typeface="Arial" panose="020B0604020202020204" pitchFamily="34" charset="0"/>
              <a:buChar char="•"/>
            </a:pPr>
            <a:r>
              <a:rPr lang="en-US" sz="1600" dirty="0"/>
              <a:t>Creating our first service</a:t>
            </a:r>
          </a:p>
          <a:p>
            <a:pPr marL="742950" lvl="1" indent="-285750">
              <a:buClr>
                <a:schemeClr val="tx1"/>
              </a:buClr>
              <a:buFont typeface="Arial" panose="020B0604020202020204" pitchFamily="34" charset="0"/>
              <a:buChar char="•"/>
            </a:pPr>
            <a:r>
              <a:rPr lang="en-US" sz="1600" dirty="0"/>
              <a:t>Introduction to the Git and GitHub</a:t>
            </a:r>
          </a:p>
          <a:p>
            <a:pPr marL="742950" lvl="1" indent="-285750">
              <a:buClr>
                <a:schemeClr val="tx1"/>
              </a:buClr>
              <a:buFont typeface="Arial" panose="020B0604020202020204" pitchFamily="34" charset="0"/>
              <a:buChar char="•"/>
            </a:pPr>
            <a:r>
              <a:rPr lang="en-US" sz="1600" dirty="0"/>
              <a:t>Creating our first git repository</a:t>
            </a:r>
          </a:p>
          <a:p>
            <a:pPr marL="742950" lvl="1" indent="-285750">
              <a:buClr>
                <a:schemeClr val="tx1"/>
              </a:buClr>
              <a:buFont typeface="Arial" panose="020B0604020202020204" pitchFamily="34" charset="0"/>
              <a:buChar char="•"/>
            </a:pPr>
            <a:r>
              <a:rPr lang="en-US" sz="1600" dirty="0"/>
              <a:t>Adding our project to the Git Repository</a:t>
            </a:r>
          </a:p>
          <a:p>
            <a:pPr marL="742950" lvl="1" indent="-285750">
              <a:buClr>
                <a:schemeClr val="tx1"/>
              </a:buClr>
              <a:buFont typeface="Arial" panose="020B0604020202020204" pitchFamily="34" charset="0"/>
              <a:buChar char="•"/>
            </a:pPr>
            <a:endParaRPr lang="en-US" sz="1600" dirty="0"/>
          </a:p>
          <a:p>
            <a:pPr lvl="1">
              <a:buClr>
                <a:schemeClr val="tx1"/>
              </a:buClr>
            </a:pPr>
            <a:endParaRPr lang="en-US" sz="1600"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CDS-DK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b="1" dirty="0"/>
              <a:t>CDS-SDK</a:t>
            </a:r>
            <a:r>
              <a:rPr lang="en-US" dirty="0"/>
              <a:t> stands for </a:t>
            </a:r>
            <a:r>
              <a:rPr lang="en-US" b="1" dirty="0"/>
              <a:t>CDS Development Kit</a:t>
            </a:r>
            <a:r>
              <a:rPr lang="en-US" dirty="0"/>
              <a:t>.</a:t>
            </a:r>
          </a:p>
          <a:p>
            <a:pPr marL="285750" indent="-285750">
              <a:buFontTx/>
              <a:buChar char="-"/>
            </a:pPr>
            <a:r>
              <a:rPr lang="en-US" dirty="0"/>
              <a:t>It is a </a:t>
            </a:r>
            <a:r>
              <a:rPr lang="en-US" b="0" i="0" dirty="0">
                <a:effectLst/>
              </a:rPr>
              <a:t>command line client and development toolkit for the </a:t>
            </a:r>
            <a:r>
              <a:rPr lang="en-US" b="1" i="0" u="none" strike="noStrike" dirty="0">
                <a:effectLst/>
              </a:rPr>
              <a:t>SAP Cloud Application Programming Model (CAP)</a:t>
            </a:r>
            <a:r>
              <a:rPr lang="en-US" b="0" i="0" dirty="0">
                <a:effectLst/>
              </a:rPr>
              <a:t>.</a:t>
            </a:r>
          </a:p>
          <a:p>
            <a:pPr marL="285750" indent="-285750">
              <a:buFontTx/>
              <a:buChar char="-"/>
            </a:pPr>
            <a:r>
              <a:rPr lang="en-US" dirty="0"/>
              <a:t>To install this tool in our local system we need to run the command</a:t>
            </a:r>
          </a:p>
          <a:p>
            <a:pPr lvl="1"/>
            <a:r>
              <a:rPr lang="en-US" dirty="0"/>
              <a:t>To install globally: </a:t>
            </a:r>
            <a:r>
              <a:rPr lang="en-US" b="1" i="0" dirty="0">
                <a:effectLst/>
              </a:rPr>
              <a:t>npm i -g @sap/</a:t>
            </a:r>
            <a:r>
              <a:rPr lang="en-US" b="1" i="1" dirty="0">
                <a:effectLst/>
              </a:rPr>
              <a:t>cds-dk</a:t>
            </a:r>
          </a:p>
          <a:p>
            <a:pPr lvl="1"/>
            <a:r>
              <a:rPr lang="en-US" dirty="0"/>
              <a:t>To install in local project: </a:t>
            </a:r>
            <a:r>
              <a:rPr lang="en-US" b="1" i="1" dirty="0">
                <a:effectLst/>
              </a:rPr>
              <a:t>npm i @sap/cds-dk</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F0DAF3B-0B63-4CBB-91FD-5A5215254970}"/>
              </a:ext>
            </a:extLst>
          </p:cNvPr>
          <p:cNvSpPr/>
          <p:nvPr/>
        </p:nvSpPr>
        <p:spPr>
          <a:xfrm>
            <a:off x="267888" y="3182870"/>
            <a:ext cx="2267633" cy="1172583"/>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r>
              <a:rPr lang="en-US" dirty="0"/>
              <a:t>@sap/cds-dk</a:t>
            </a:r>
          </a:p>
        </p:txBody>
      </p:sp>
      <p:sp>
        <p:nvSpPr>
          <p:cNvPr id="4" name="Rectangle 3">
            <a:extLst>
              <a:ext uri="{FF2B5EF4-FFF2-40B4-BE49-F238E27FC236}">
                <a16:creationId xmlns:a16="http://schemas.microsoft.com/office/drawing/2014/main" id="{E84BEBE9-4FF4-44F3-81D5-8E8EFAA129E5}"/>
              </a:ext>
            </a:extLst>
          </p:cNvPr>
          <p:cNvSpPr/>
          <p:nvPr/>
        </p:nvSpPr>
        <p:spPr>
          <a:xfrm>
            <a:off x="693193" y="358681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6" name="Picture 5">
            <a:extLst>
              <a:ext uri="{FF2B5EF4-FFF2-40B4-BE49-F238E27FC236}">
                <a16:creationId xmlns:a16="http://schemas.microsoft.com/office/drawing/2014/main" id="{2BBA58BF-92FC-4573-8CC7-F530D99259A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5522" y="2215056"/>
            <a:ext cx="798583" cy="778619"/>
          </a:xfrm>
          <a:prstGeom prst="rect">
            <a:avLst/>
          </a:prstGeom>
        </p:spPr>
      </p:pic>
      <p:sp>
        <p:nvSpPr>
          <p:cNvPr id="7" name="TextBox 6">
            <a:extLst>
              <a:ext uri="{FF2B5EF4-FFF2-40B4-BE49-F238E27FC236}">
                <a16:creationId xmlns:a16="http://schemas.microsoft.com/office/drawing/2014/main" id="{80315CC4-69AF-4EF6-B1D0-D539E9D5F749}"/>
              </a:ext>
            </a:extLst>
          </p:cNvPr>
          <p:cNvSpPr txBox="1"/>
          <p:nvPr/>
        </p:nvSpPr>
        <p:spPr>
          <a:xfrm>
            <a:off x="1386037" y="2476500"/>
            <a:ext cx="1225899" cy="369332"/>
          </a:xfrm>
          <a:prstGeom prst="rect">
            <a:avLst/>
          </a:prstGeom>
          <a:noFill/>
        </p:spPr>
        <p:txBody>
          <a:bodyPr wrap="square" rtlCol="0">
            <a:spAutoFit/>
          </a:bodyPr>
          <a:lstStyle/>
          <a:p>
            <a:r>
              <a:rPr lang="en-US" dirty="0"/>
              <a:t>Developer</a:t>
            </a:r>
          </a:p>
        </p:txBody>
      </p:sp>
      <p:cxnSp>
        <p:nvCxnSpPr>
          <p:cNvPr id="10" name="Connector: Elbow 9">
            <a:extLst>
              <a:ext uri="{FF2B5EF4-FFF2-40B4-BE49-F238E27FC236}">
                <a16:creationId xmlns:a16="http://schemas.microsoft.com/office/drawing/2014/main" id="{CDA29874-8765-49FE-ABA8-C124EC7F9C27}"/>
              </a:ext>
            </a:extLst>
          </p:cNvPr>
          <p:cNvCxnSpPr>
            <a:stCxn id="6" idx="2"/>
            <a:endCxn id="3" idx="3"/>
          </p:cNvCxnSpPr>
          <p:nvPr/>
        </p:nvCxnSpPr>
        <p:spPr>
          <a:xfrm rot="5400000">
            <a:off x="2347425" y="3181772"/>
            <a:ext cx="775487" cy="399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2837AC-B0FA-4EDC-B404-BB2A0ED749D7}"/>
              </a:ext>
            </a:extLst>
          </p:cNvPr>
          <p:cNvSpPr/>
          <p:nvPr/>
        </p:nvSpPr>
        <p:spPr>
          <a:xfrm>
            <a:off x="3838477" y="3202966"/>
            <a:ext cx="2353146" cy="1196551"/>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r>
              <a:rPr lang="en-US" dirty="0"/>
              <a:t>Applications</a:t>
            </a:r>
          </a:p>
        </p:txBody>
      </p:sp>
      <p:sp>
        <p:nvSpPr>
          <p:cNvPr id="18" name="Rectangle 17">
            <a:extLst>
              <a:ext uri="{FF2B5EF4-FFF2-40B4-BE49-F238E27FC236}">
                <a16:creationId xmlns:a16="http://schemas.microsoft.com/office/drawing/2014/main" id="{25C09679-81ED-4BF5-A054-72DDFBC0DB4A}"/>
              </a:ext>
            </a:extLst>
          </p:cNvPr>
          <p:cNvSpPr/>
          <p:nvPr/>
        </p:nvSpPr>
        <p:spPr>
          <a:xfrm>
            <a:off x="4293531" y="366766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21" name="Picture 20">
            <a:extLst>
              <a:ext uri="{FF2B5EF4-FFF2-40B4-BE49-F238E27FC236}">
                <a16:creationId xmlns:a16="http://schemas.microsoft.com/office/drawing/2014/main" id="{0237F964-77DF-4F44-8A69-4FB02302F19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201" y="2185686"/>
            <a:ext cx="798583" cy="778619"/>
          </a:xfrm>
          <a:prstGeom prst="rect">
            <a:avLst/>
          </a:prstGeom>
        </p:spPr>
      </p:pic>
      <p:sp>
        <p:nvSpPr>
          <p:cNvPr id="23" name="TextBox 22">
            <a:extLst>
              <a:ext uri="{FF2B5EF4-FFF2-40B4-BE49-F238E27FC236}">
                <a16:creationId xmlns:a16="http://schemas.microsoft.com/office/drawing/2014/main" id="{5B9C7B4C-90AB-4844-A51D-5BA23863E40C}"/>
              </a:ext>
            </a:extLst>
          </p:cNvPr>
          <p:cNvSpPr txBox="1"/>
          <p:nvPr/>
        </p:nvSpPr>
        <p:spPr>
          <a:xfrm>
            <a:off x="4885694" y="2311192"/>
            <a:ext cx="1225899" cy="646331"/>
          </a:xfrm>
          <a:prstGeom prst="rect">
            <a:avLst/>
          </a:prstGeom>
          <a:noFill/>
        </p:spPr>
        <p:txBody>
          <a:bodyPr wrap="square" rtlCol="0">
            <a:spAutoFit/>
          </a:bodyPr>
          <a:lstStyle/>
          <a:p>
            <a:pPr algn="ctr"/>
            <a:r>
              <a:rPr lang="en-US" dirty="0"/>
              <a:t>End-use</a:t>
            </a:r>
          </a:p>
          <a:p>
            <a:pPr algn="ctr"/>
            <a:r>
              <a:rPr lang="en-US" dirty="0"/>
              <a:t>or CF app</a:t>
            </a:r>
          </a:p>
        </p:txBody>
      </p:sp>
      <p:cxnSp>
        <p:nvCxnSpPr>
          <p:cNvPr id="19" name="Connector: Elbow 18">
            <a:extLst>
              <a:ext uri="{FF2B5EF4-FFF2-40B4-BE49-F238E27FC236}">
                <a16:creationId xmlns:a16="http://schemas.microsoft.com/office/drawing/2014/main" id="{499DAA5B-14F3-45A8-9262-A2188077F118}"/>
              </a:ext>
            </a:extLst>
          </p:cNvPr>
          <p:cNvCxnSpPr>
            <a:stCxn id="21" idx="2"/>
            <a:endCxn id="15" idx="3"/>
          </p:cNvCxnSpPr>
          <p:nvPr/>
        </p:nvCxnSpPr>
        <p:spPr>
          <a:xfrm rot="5400000">
            <a:off x="5886590" y="3269338"/>
            <a:ext cx="836937" cy="2268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F49AC0-B1F1-47C7-9763-62D0BC0A059F}"/>
              </a:ext>
            </a:extLst>
          </p:cNvPr>
          <p:cNvSpPr txBox="1"/>
          <p:nvPr/>
        </p:nvSpPr>
        <p:spPr>
          <a:xfrm>
            <a:off x="261763" y="4543241"/>
            <a:ext cx="9223881" cy="2031325"/>
          </a:xfrm>
          <a:prstGeom prst="rect">
            <a:avLst/>
          </a:prstGeom>
          <a:noFill/>
        </p:spPr>
        <p:txBody>
          <a:bodyPr wrap="square" rtlCol="0">
            <a:spAutoFit/>
          </a:bodyPr>
          <a:lstStyle/>
          <a:p>
            <a:pPr marL="285750" indent="-285750" algn="just">
              <a:buFontTx/>
              <a:buChar char="-"/>
            </a:pPr>
            <a:r>
              <a:rPr lang="en-US" b="1" dirty="0"/>
              <a:t>@sap/cds-dk </a:t>
            </a:r>
            <a:r>
              <a:rPr lang="en-US" dirty="0"/>
              <a:t>is a development kit. It is used by the developer only at the time of initializing a new CAP project.</a:t>
            </a:r>
          </a:p>
          <a:p>
            <a:pPr marL="285750" indent="-285750" algn="just">
              <a:buFontTx/>
              <a:buChar char="-"/>
            </a:pPr>
            <a:r>
              <a:rPr lang="en-US" b="1" dirty="0"/>
              <a:t>@sap/cds-dk </a:t>
            </a:r>
            <a:r>
              <a:rPr lang="en-US" dirty="0"/>
              <a:t>contains the @sap/cds library.</a:t>
            </a:r>
          </a:p>
          <a:p>
            <a:pPr marL="285750" indent="-285750" algn="just">
              <a:buFontTx/>
              <a:buChar char="-"/>
            </a:pPr>
            <a:r>
              <a:rPr lang="en-US" b="1" dirty="0"/>
              <a:t>@sap/cds </a:t>
            </a:r>
            <a:r>
              <a:rPr lang="en-US" dirty="0"/>
              <a:t>is a module which is used at the runtime of an application to convert all the </a:t>
            </a:r>
            <a:r>
              <a:rPr lang="en-US" b="1" dirty="0"/>
              <a:t>.cds </a:t>
            </a:r>
            <a:r>
              <a:rPr lang="en-US" dirty="0"/>
              <a:t>artifacts in a database specific format.</a:t>
            </a:r>
          </a:p>
          <a:p>
            <a:pPr marL="285750" indent="-285750" algn="just">
              <a:buFontTx/>
              <a:buChar char="-"/>
            </a:pPr>
            <a:r>
              <a:rPr lang="en-US" b="1" dirty="0"/>
              <a:t>@sap/cds </a:t>
            </a:r>
            <a:r>
              <a:rPr lang="en-US" dirty="0"/>
              <a:t>is separately installed in our project using the command </a:t>
            </a:r>
            <a:r>
              <a:rPr lang="en-US" b="1" i="1" dirty="0"/>
              <a:t>npm install @sap/cds.</a:t>
            </a:r>
          </a:p>
          <a:p>
            <a:pPr marL="285750" indent="-285750" algn="just">
              <a:buFontTx/>
              <a:buChar char="-"/>
            </a:pPr>
            <a:r>
              <a:rPr lang="en-US" b="1" i="1" dirty="0"/>
              <a:t>@sap/cds </a:t>
            </a:r>
            <a:r>
              <a:rPr lang="en-US" dirty="0"/>
              <a:t>is required by the Cloud Foundry application at the Runtime.</a:t>
            </a:r>
          </a:p>
        </p:txBody>
      </p:sp>
      <p:pic>
        <p:nvPicPr>
          <p:cNvPr id="32" name="Picture 31">
            <a:extLst>
              <a:ext uri="{FF2B5EF4-FFF2-40B4-BE49-F238E27FC236}">
                <a16:creationId xmlns:a16="http://schemas.microsoft.com/office/drawing/2014/main" id="{C6B47EC8-1288-44D8-BC26-7770390F3C23}"/>
              </a:ext>
            </a:extLst>
          </p:cNvPr>
          <p:cNvPicPr>
            <a:picLocks noChangeAspect="1"/>
          </p:cNvPicPr>
          <p:nvPr/>
        </p:nvPicPr>
        <p:blipFill>
          <a:blip r:embed="rId5"/>
          <a:stretch>
            <a:fillRect/>
          </a:stretch>
        </p:blipFill>
        <p:spPr>
          <a:xfrm>
            <a:off x="9593658" y="4128697"/>
            <a:ext cx="2145369" cy="222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08333D02-3EAB-4510-A15C-635E46ED6152}"/>
              </a:ext>
            </a:extLst>
          </p:cNvPr>
          <p:cNvPicPr>
            <a:picLocks noChangeAspect="1"/>
          </p:cNvPicPr>
          <p:nvPr/>
        </p:nvPicPr>
        <p:blipFill>
          <a:blip r:embed="rId6"/>
          <a:stretch>
            <a:fillRect/>
          </a:stretch>
        </p:blipFill>
        <p:spPr>
          <a:xfrm>
            <a:off x="7986220" y="2106113"/>
            <a:ext cx="3664713" cy="15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4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13016</TotalTime>
  <Words>4272</Words>
  <Application>Microsoft Office PowerPoint</Application>
  <PresentationFormat>Widescreen</PresentationFormat>
  <Paragraphs>466</Paragraphs>
  <Slides>35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vt:lpstr>
      <vt:lpstr>-apple-system</vt:lpstr>
      <vt:lpstr>Arial</vt:lpstr>
      <vt:lpstr>Calibri</vt:lpstr>
      <vt:lpstr>Calibri Light</vt:lpstr>
      <vt:lpstr>Cooper Black</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711</cp:revision>
  <dcterms:created xsi:type="dcterms:W3CDTF">2016-07-10T03:33:26Z</dcterms:created>
  <dcterms:modified xsi:type="dcterms:W3CDTF">2023-02-20T13:31:36Z</dcterms:modified>
</cp:coreProperties>
</file>